
<file path=[Content_Types].xml><?xml version="1.0" encoding="utf-8"?>
<Types xmlns="http://schemas.openxmlformats.org/package/2006/content-types">
  <Default Extension="fntdata" ContentType="application/x-fontdata"/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embeddedFontLst>
    <p:embeddedFont>
      <p:font typeface="Corbel" panose="020B0503020204020204" pitchFamily="34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9" roundtripDataSignature="AMtx7mhTDMsihiEHhTiNBzQOYoApGQwAp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284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customschemas.google.com/relationships/presentationmetadata" Target="meta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e Mahoney" userId="8be4dd9d9bd97828" providerId="LiveId" clId="{440E2D45-FA6B-4944-9F60-207A18C8B619}"/>
    <pc:docChg chg="modSld">
      <pc:chgData name="Joe Mahoney" userId="8be4dd9d9bd97828" providerId="LiveId" clId="{440E2D45-FA6B-4944-9F60-207A18C8B619}" dt="2024-02-07T01:28:43.327" v="56" actId="122"/>
      <pc:docMkLst>
        <pc:docMk/>
      </pc:docMkLst>
      <pc:sldChg chg="modSp mod">
        <pc:chgData name="Joe Mahoney" userId="8be4dd9d9bd97828" providerId="LiveId" clId="{440E2D45-FA6B-4944-9F60-207A18C8B619}" dt="2024-02-07T01:26:17.903" v="16" actId="20577"/>
        <pc:sldMkLst>
          <pc:docMk/>
          <pc:sldMk cId="0" sldId="258"/>
        </pc:sldMkLst>
        <pc:spChg chg="mod">
          <ac:chgData name="Joe Mahoney" userId="8be4dd9d9bd97828" providerId="LiveId" clId="{440E2D45-FA6B-4944-9F60-207A18C8B619}" dt="2024-02-07T01:26:17.903" v="16" actId="20577"/>
          <ac:spMkLst>
            <pc:docMk/>
            <pc:sldMk cId="0" sldId="258"/>
            <ac:spMk id="108" creationId="{00000000-0000-0000-0000-000000000000}"/>
          </ac:spMkLst>
        </pc:spChg>
      </pc:sldChg>
      <pc:sldChg chg="modSp mod">
        <pc:chgData name="Joe Mahoney" userId="8be4dd9d9bd97828" providerId="LiveId" clId="{440E2D45-FA6B-4944-9F60-207A18C8B619}" dt="2024-02-07T01:27:03.262" v="37" actId="20577"/>
        <pc:sldMkLst>
          <pc:docMk/>
          <pc:sldMk cId="0" sldId="259"/>
        </pc:sldMkLst>
        <pc:spChg chg="mod">
          <ac:chgData name="Joe Mahoney" userId="8be4dd9d9bd97828" providerId="LiveId" clId="{440E2D45-FA6B-4944-9F60-207A18C8B619}" dt="2024-02-07T01:27:03.262" v="37" actId="20577"/>
          <ac:spMkLst>
            <pc:docMk/>
            <pc:sldMk cId="0" sldId="259"/>
            <ac:spMk id="117" creationId="{00000000-0000-0000-0000-000000000000}"/>
          </ac:spMkLst>
        </pc:spChg>
      </pc:sldChg>
      <pc:sldChg chg="modSp mod">
        <pc:chgData name="Joe Mahoney" userId="8be4dd9d9bd97828" providerId="LiveId" clId="{440E2D45-FA6B-4944-9F60-207A18C8B619}" dt="2024-02-07T01:27:22.481" v="39" actId="14100"/>
        <pc:sldMkLst>
          <pc:docMk/>
          <pc:sldMk cId="0" sldId="260"/>
        </pc:sldMkLst>
        <pc:spChg chg="mod">
          <ac:chgData name="Joe Mahoney" userId="8be4dd9d9bd97828" providerId="LiveId" clId="{440E2D45-FA6B-4944-9F60-207A18C8B619}" dt="2024-02-07T01:27:22.481" v="39" actId="14100"/>
          <ac:spMkLst>
            <pc:docMk/>
            <pc:sldMk cId="0" sldId="260"/>
            <ac:spMk id="123" creationId="{00000000-0000-0000-0000-000000000000}"/>
          </ac:spMkLst>
        </pc:spChg>
      </pc:sldChg>
      <pc:sldChg chg="modSp mod">
        <pc:chgData name="Joe Mahoney" userId="8be4dd9d9bd97828" providerId="LiveId" clId="{440E2D45-FA6B-4944-9F60-207A18C8B619}" dt="2024-02-07T01:27:45.782" v="44" actId="20577"/>
        <pc:sldMkLst>
          <pc:docMk/>
          <pc:sldMk cId="0" sldId="261"/>
        </pc:sldMkLst>
        <pc:spChg chg="mod">
          <ac:chgData name="Joe Mahoney" userId="8be4dd9d9bd97828" providerId="LiveId" clId="{440E2D45-FA6B-4944-9F60-207A18C8B619}" dt="2024-02-07T01:27:33.645" v="41" actId="14100"/>
          <ac:spMkLst>
            <pc:docMk/>
            <pc:sldMk cId="0" sldId="261"/>
            <ac:spMk id="130" creationId="{00000000-0000-0000-0000-000000000000}"/>
          </ac:spMkLst>
        </pc:spChg>
        <pc:spChg chg="mod">
          <ac:chgData name="Joe Mahoney" userId="8be4dd9d9bd97828" providerId="LiveId" clId="{440E2D45-FA6B-4944-9F60-207A18C8B619}" dt="2024-02-07T01:27:45.782" v="44" actId="20577"/>
          <ac:spMkLst>
            <pc:docMk/>
            <pc:sldMk cId="0" sldId="261"/>
            <ac:spMk id="132" creationId="{00000000-0000-0000-0000-000000000000}"/>
          </ac:spMkLst>
        </pc:spChg>
      </pc:sldChg>
      <pc:sldChg chg="modSp mod">
        <pc:chgData name="Joe Mahoney" userId="8be4dd9d9bd97828" providerId="LiveId" clId="{440E2D45-FA6B-4944-9F60-207A18C8B619}" dt="2024-02-07T01:28:14.108" v="50" actId="20577"/>
        <pc:sldMkLst>
          <pc:docMk/>
          <pc:sldMk cId="0" sldId="262"/>
        </pc:sldMkLst>
        <pc:spChg chg="mod">
          <ac:chgData name="Joe Mahoney" userId="8be4dd9d9bd97828" providerId="LiveId" clId="{440E2D45-FA6B-4944-9F60-207A18C8B619}" dt="2024-02-07T01:28:04.540" v="46" actId="14100"/>
          <ac:spMkLst>
            <pc:docMk/>
            <pc:sldMk cId="0" sldId="262"/>
            <ac:spMk id="139" creationId="{00000000-0000-0000-0000-000000000000}"/>
          </ac:spMkLst>
        </pc:spChg>
        <pc:spChg chg="mod">
          <ac:chgData name="Joe Mahoney" userId="8be4dd9d9bd97828" providerId="LiveId" clId="{440E2D45-FA6B-4944-9F60-207A18C8B619}" dt="2024-02-07T01:28:14.108" v="50" actId="20577"/>
          <ac:spMkLst>
            <pc:docMk/>
            <pc:sldMk cId="0" sldId="262"/>
            <ac:spMk id="141" creationId="{00000000-0000-0000-0000-000000000000}"/>
          </ac:spMkLst>
        </pc:spChg>
      </pc:sldChg>
      <pc:sldChg chg="modSp mod">
        <pc:chgData name="Joe Mahoney" userId="8be4dd9d9bd97828" providerId="LiveId" clId="{440E2D45-FA6B-4944-9F60-207A18C8B619}" dt="2024-02-07T01:28:24.678" v="53" actId="20577"/>
        <pc:sldMkLst>
          <pc:docMk/>
          <pc:sldMk cId="0" sldId="263"/>
        </pc:sldMkLst>
        <pc:spChg chg="mod">
          <ac:chgData name="Joe Mahoney" userId="8be4dd9d9bd97828" providerId="LiveId" clId="{440E2D45-FA6B-4944-9F60-207A18C8B619}" dt="2024-02-07T01:28:24.678" v="53" actId="20577"/>
          <ac:spMkLst>
            <pc:docMk/>
            <pc:sldMk cId="0" sldId="263"/>
            <ac:spMk id="149" creationId="{00000000-0000-0000-0000-000000000000}"/>
          </ac:spMkLst>
        </pc:spChg>
      </pc:sldChg>
      <pc:sldChg chg="modSp mod">
        <pc:chgData name="Joe Mahoney" userId="8be4dd9d9bd97828" providerId="LiveId" clId="{440E2D45-FA6B-4944-9F60-207A18C8B619}" dt="2024-02-07T01:28:43.327" v="56" actId="122"/>
        <pc:sldMkLst>
          <pc:docMk/>
          <pc:sldMk cId="0" sldId="265"/>
        </pc:sldMkLst>
        <pc:spChg chg="mod">
          <ac:chgData name="Joe Mahoney" userId="8be4dd9d9bd97828" providerId="LiveId" clId="{440E2D45-FA6B-4944-9F60-207A18C8B619}" dt="2024-02-07T01:28:43.327" v="56" actId="122"/>
          <ac:spMkLst>
            <pc:docMk/>
            <pc:sldMk cId="0" sldId="265"/>
            <ac:spMk id="168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example of amazon retracting its nyc plan</a:t>
            </a:r>
            <a:endParaRPr/>
          </a:p>
        </p:txBody>
      </p:sp>
      <p:sp>
        <p:nvSpPr>
          <p:cNvPr id="96" name="Google Shape;9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2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12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12"/>
          <p:cNvSpPr txBox="1"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900"/>
              <a:buFont typeface="Corbel"/>
              <a:buNone/>
              <a:defRPr sz="59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2"/>
          <p:cNvSpPr txBox="1"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200"/>
              <a:buNone/>
              <a:defRPr sz="2200" cap="none">
                <a:solidFill>
                  <a:srgbClr val="D7F0F6"/>
                </a:solidFill>
              </a:defRPr>
            </a:lvl1pPr>
            <a:lvl2pPr lvl="1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200"/>
              <a:buNone/>
              <a:defRPr sz="2200"/>
            </a:lvl2pPr>
            <a:lvl3pPr lvl="2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200"/>
              <a:buNone/>
              <a:defRPr sz="2200"/>
            </a:lvl3pPr>
            <a:lvl4pPr lvl="3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18" name="Google Shape;18;p12"/>
          <p:cNvSpPr txBox="1">
            <a:spLocks noGrp="1"/>
          </p:cNvSpPr>
          <p:nvPr>
            <p:ph type="dt" idx="10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2"/>
          <p:cNvSpPr txBox="1">
            <a:spLocks noGrp="1"/>
          </p:cNvSpPr>
          <p:nvPr>
            <p:ph type="ftr" idx="11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2"/>
          <p:cNvSpPr txBox="1">
            <a:spLocks noGrp="1"/>
          </p:cNvSpPr>
          <p:nvPr>
            <p:ph type="sldNum" idx="12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1"/>
          <p:cNvSpPr txBox="1"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1"/>
          <p:cNvSpPr txBox="1">
            <a:spLocks noGrp="1"/>
          </p:cNvSpPr>
          <p:nvPr>
            <p:ph type="body" idx="1"/>
          </p:nvPr>
        </p:nvSpPr>
        <p:spPr>
          <a:xfrm rot="5400000">
            <a:off x="4966548" y="-233172"/>
            <a:ext cx="5120640" cy="731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2pPr>
            <a:lvl3pPr marL="1371600" lvl="2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75" name="Google Shape;75;p21"/>
          <p:cNvSpPr txBox="1">
            <a:spLocks noGrp="1"/>
          </p:cNvSpPr>
          <p:nvPr>
            <p:ph type="dt" idx="10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1"/>
          <p:cNvSpPr txBox="1">
            <a:spLocks noGrp="1"/>
          </p:cNvSpPr>
          <p:nvPr>
            <p:ph type="ftr" idx="11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1"/>
          <p:cNvSpPr txBox="1">
            <a:spLocks noGrp="1"/>
          </p:cNvSpPr>
          <p:nvPr>
            <p:ph type="sldNum" idx="12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2"/>
          <p:cNvSpPr txBox="1">
            <a:spLocks noGrp="1"/>
          </p:cNvSpPr>
          <p:nvPr>
            <p:ph type="title"/>
          </p:nvPr>
        </p:nvSpPr>
        <p:spPr>
          <a:xfrm rot="5400000">
            <a:off x="-685800" y="2057400"/>
            <a:ext cx="4953000" cy="281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2"/>
          <p:cNvSpPr txBox="1">
            <a:spLocks noGrp="1"/>
          </p:cNvSpPr>
          <p:nvPr>
            <p:ph type="body" idx="1"/>
          </p:nvPr>
        </p:nvSpPr>
        <p:spPr>
          <a:xfrm rot="5400000">
            <a:off x="4965192" y="-228600"/>
            <a:ext cx="5120640" cy="731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2pPr>
            <a:lvl3pPr marL="1371600" lvl="2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81" name="Google Shape;81;p22"/>
          <p:cNvSpPr txBox="1">
            <a:spLocks noGrp="1"/>
          </p:cNvSpPr>
          <p:nvPr>
            <p:ph type="dt" idx="10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2"/>
          <p:cNvSpPr txBox="1">
            <a:spLocks noGrp="1"/>
          </p:cNvSpPr>
          <p:nvPr>
            <p:ph type="ftr" idx="11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2"/>
          <p:cNvSpPr txBox="1">
            <a:spLocks noGrp="1"/>
          </p:cNvSpPr>
          <p:nvPr>
            <p:ph type="sldNum" idx="12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3"/>
          <p:cNvSpPr txBox="1"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3"/>
          <p:cNvSpPr txBox="1"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2pPr>
            <a:lvl3pPr marL="1371600" lvl="2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24" name="Google Shape;24;p13"/>
          <p:cNvSpPr txBox="1">
            <a:spLocks noGrp="1"/>
          </p:cNvSpPr>
          <p:nvPr>
            <p:ph type="dt" idx="10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3"/>
          <p:cNvSpPr txBox="1">
            <a:spLocks noGrp="1"/>
          </p:cNvSpPr>
          <p:nvPr>
            <p:ph type="ftr" idx="11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3"/>
          <p:cNvSpPr txBox="1">
            <a:spLocks noGrp="1"/>
          </p:cNvSpPr>
          <p:nvPr>
            <p:ph type="sldNum" idx="12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4"/>
          <p:cNvSpPr txBox="1"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5900"/>
              <a:buFont typeface="Corbel"/>
              <a:buNone/>
              <a:defRPr sz="5900" b="0">
                <a:solidFill>
                  <a:srgbClr val="595959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4"/>
          <p:cNvSpPr txBox="1"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200"/>
              <a:buNone/>
              <a:defRPr sz="2200" cap="none">
                <a:solidFill>
                  <a:srgbClr val="595959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4"/>
          <p:cNvSpPr txBox="1">
            <a:spLocks noGrp="1"/>
          </p:cNvSpPr>
          <p:nvPr>
            <p:ph type="dt" idx="10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4"/>
          <p:cNvSpPr txBox="1">
            <a:spLocks noGrp="1"/>
          </p:cNvSpPr>
          <p:nvPr>
            <p:ph type="ftr" idx="11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4"/>
          <p:cNvSpPr txBox="1">
            <a:spLocks noGrp="1"/>
          </p:cNvSpPr>
          <p:nvPr>
            <p:ph type="sldNum" idx="12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5"/>
          <p:cNvSpPr txBox="1"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5"/>
          <p:cNvSpPr txBox="1">
            <a:spLocks noGrp="1"/>
          </p:cNvSpPr>
          <p:nvPr>
            <p:ph type="body" idx="1"/>
          </p:nvPr>
        </p:nvSpPr>
        <p:spPr>
          <a:xfrm>
            <a:off x="3867912" y="868680"/>
            <a:ext cx="3474720" cy="5120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55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●"/>
              <a:defRPr sz="2000"/>
            </a:lvl1pPr>
            <a:lvl2pPr marL="914400" lvl="1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2pPr>
            <a:lvl3pPr marL="1371600" lvl="2" indent="-330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Char char="●"/>
              <a:defRPr sz="1600"/>
            </a:lvl3pPr>
            <a:lvl4pPr marL="1828800" lvl="3" indent="-3175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5pPr>
            <a:lvl6pPr marL="2743200" lvl="5" indent="-3175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6pPr>
            <a:lvl7pPr marL="3200400" lvl="6" indent="-3175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8pPr>
            <a:lvl9pPr marL="4114800" lvl="8" indent="-3175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400"/>
              <a:buChar char="●"/>
              <a:defRPr sz="1400"/>
            </a:lvl9pPr>
          </a:lstStyle>
          <a:p>
            <a:endParaRPr/>
          </a:p>
        </p:txBody>
      </p:sp>
      <p:sp>
        <p:nvSpPr>
          <p:cNvPr id="36" name="Google Shape;36;p15"/>
          <p:cNvSpPr txBox="1">
            <a:spLocks noGrp="1"/>
          </p:cNvSpPr>
          <p:nvPr>
            <p:ph type="body" idx="2"/>
          </p:nvPr>
        </p:nvSpPr>
        <p:spPr>
          <a:xfrm>
            <a:off x="7818120" y="868680"/>
            <a:ext cx="3474720" cy="5120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55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●"/>
              <a:defRPr sz="2000"/>
            </a:lvl1pPr>
            <a:lvl2pPr marL="914400" lvl="1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2pPr>
            <a:lvl3pPr marL="1371600" lvl="2" indent="-330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Char char="●"/>
              <a:defRPr sz="1600"/>
            </a:lvl3pPr>
            <a:lvl4pPr marL="1828800" lvl="3" indent="-3175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5pPr>
            <a:lvl6pPr marL="2743200" lvl="5" indent="-3175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6pPr>
            <a:lvl7pPr marL="3200400" lvl="6" indent="-3175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8pPr>
            <a:lvl9pPr marL="4114800" lvl="8" indent="-3175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400"/>
              <a:buChar char="●"/>
              <a:defRPr sz="1400"/>
            </a:lvl9pPr>
          </a:lstStyle>
          <a:p>
            <a:endParaRPr/>
          </a:p>
        </p:txBody>
      </p:sp>
      <p:sp>
        <p:nvSpPr>
          <p:cNvPr id="37" name="Google Shape;37;p15"/>
          <p:cNvSpPr txBox="1">
            <a:spLocks noGrp="1"/>
          </p:cNvSpPr>
          <p:nvPr>
            <p:ph type="dt" idx="10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5"/>
          <p:cNvSpPr txBox="1">
            <a:spLocks noGrp="1"/>
          </p:cNvSpPr>
          <p:nvPr>
            <p:ph type="ftr" idx="11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5"/>
          <p:cNvSpPr txBox="1">
            <a:spLocks noGrp="1"/>
          </p:cNvSpPr>
          <p:nvPr>
            <p:ph type="sldNum" idx="12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6"/>
          <p:cNvSpPr txBox="1"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6"/>
          <p:cNvSpPr txBox="1"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 b="1">
                <a:solidFill>
                  <a:srgbClr val="595959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6"/>
          <p:cNvSpPr txBox="1">
            <a:spLocks noGrp="1"/>
          </p:cNvSpPr>
          <p:nvPr>
            <p:ph type="body" idx="2"/>
          </p:nvPr>
        </p:nvSpPr>
        <p:spPr>
          <a:xfrm>
            <a:off x="3867912" y="1930936"/>
            <a:ext cx="347472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55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●"/>
              <a:defRPr sz="2000"/>
            </a:lvl1pPr>
            <a:lvl2pPr marL="914400" lvl="1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2pPr>
            <a:lvl3pPr marL="1371600" lvl="2" indent="-330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Char char="●"/>
              <a:defRPr sz="1600"/>
            </a:lvl3pPr>
            <a:lvl4pPr marL="1828800" lvl="3" indent="-3175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5pPr>
            <a:lvl6pPr marL="2743200" lvl="5" indent="-3175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6pPr>
            <a:lvl7pPr marL="3200400" lvl="6" indent="-3175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8pPr>
            <a:lvl9pPr marL="4114800" lvl="8" indent="-3175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400"/>
              <a:buChar char="●"/>
              <a:defRPr sz="1400"/>
            </a:lvl9pPr>
          </a:lstStyle>
          <a:p>
            <a:endParaRPr/>
          </a:p>
        </p:txBody>
      </p:sp>
      <p:sp>
        <p:nvSpPr>
          <p:cNvPr id="44" name="Google Shape;44;p16"/>
          <p:cNvSpPr txBox="1">
            <a:spLocks noGrp="1"/>
          </p:cNvSpPr>
          <p:nvPr>
            <p:ph type="body" idx="3"/>
          </p:nvPr>
        </p:nvSpPr>
        <p:spPr>
          <a:xfrm>
            <a:off x="7818463" y="1023586"/>
            <a:ext cx="3474720" cy="813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 b="1">
                <a:solidFill>
                  <a:srgbClr val="595959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6"/>
          <p:cNvSpPr txBox="1">
            <a:spLocks noGrp="1"/>
          </p:cNvSpPr>
          <p:nvPr>
            <p:ph type="body" idx="4"/>
          </p:nvPr>
        </p:nvSpPr>
        <p:spPr>
          <a:xfrm>
            <a:off x="7818463" y="1930936"/>
            <a:ext cx="347472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55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●"/>
              <a:defRPr sz="2000"/>
            </a:lvl1pPr>
            <a:lvl2pPr marL="914400" lvl="1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2pPr>
            <a:lvl3pPr marL="1371600" lvl="2" indent="-330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Char char="●"/>
              <a:defRPr sz="1600"/>
            </a:lvl3pPr>
            <a:lvl4pPr marL="1828800" lvl="3" indent="-3175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5pPr>
            <a:lvl6pPr marL="2743200" lvl="5" indent="-3175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6pPr>
            <a:lvl7pPr marL="3200400" lvl="6" indent="-3175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8pPr>
            <a:lvl9pPr marL="4114800" lvl="8" indent="-3175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400"/>
              <a:buChar char="●"/>
              <a:defRPr sz="1400"/>
            </a:lvl9pPr>
          </a:lstStyle>
          <a:p>
            <a:endParaRPr/>
          </a:p>
        </p:txBody>
      </p:sp>
      <p:sp>
        <p:nvSpPr>
          <p:cNvPr id="46" name="Google Shape;46;p16"/>
          <p:cNvSpPr txBox="1">
            <a:spLocks noGrp="1"/>
          </p:cNvSpPr>
          <p:nvPr>
            <p:ph type="dt" idx="10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6"/>
          <p:cNvSpPr txBox="1">
            <a:spLocks noGrp="1"/>
          </p:cNvSpPr>
          <p:nvPr>
            <p:ph type="ftr" idx="11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6"/>
          <p:cNvSpPr txBox="1">
            <a:spLocks noGrp="1"/>
          </p:cNvSpPr>
          <p:nvPr>
            <p:ph type="sldNum" idx="12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7"/>
          <p:cNvSpPr txBox="1"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7"/>
          <p:cNvSpPr txBox="1">
            <a:spLocks noGrp="1"/>
          </p:cNvSpPr>
          <p:nvPr>
            <p:ph type="dt" idx="10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7"/>
          <p:cNvSpPr txBox="1">
            <a:spLocks noGrp="1"/>
          </p:cNvSpPr>
          <p:nvPr>
            <p:ph type="ftr" idx="11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7"/>
          <p:cNvSpPr txBox="1">
            <a:spLocks noGrp="1"/>
          </p:cNvSpPr>
          <p:nvPr>
            <p:ph type="sldNum" idx="12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8"/>
          <p:cNvSpPr txBox="1">
            <a:spLocks noGrp="1"/>
          </p:cNvSpPr>
          <p:nvPr>
            <p:ph type="dt" idx="10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8"/>
          <p:cNvSpPr txBox="1">
            <a:spLocks noGrp="1"/>
          </p:cNvSpPr>
          <p:nvPr>
            <p:ph type="ftr" idx="11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8"/>
          <p:cNvSpPr txBox="1">
            <a:spLocks noGrp="1"/>
          </p:cNvSpPr>
          <p:nvPr>
            <p:ph type="sldNum" idx="12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9"/>
          <p:cNvSpPr txBox="1"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orbel"/>
              <a:buNone/>
              <a:defRPr sz="32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9"/>
          <p:cNvSpPr txBox="1">
            <a:spLocks noGrp="1"/>
          </p:cNvSpPr>
          <p:nvPr>
            <p:ph type="body" idx="1"/>
          </p:nvPr>
        </p:nvSpPr>
        <p:spPr>
          <a:xfrm>
            <a:off x="3867912" y="868680"/>
            <a:ext cx="7315200" cy="5120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55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●"/>
              <a:defRPr sz="2000"/>
            </a:lvl1pPr>
            <a:lvl2pPr marL="914400" lvl="1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2pPr>
            <a:lvl3pPr marL="1371600" lvl="2" indent="-330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Char char="●"/>
              <a:defRPr sz="1600"/>
            </a:lvl3pPr>
            <a:lvl4pPr marL="1828800" lvl="3" indent="-3175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5pPr>
            <a:lvl6pPr marL="2743200" lvl="5" indent="-3175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6pPr>
            <a:lvl7pPr marL="3200400" lvl="6" indent="-3175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8pPr>
            <a:lvl9pPr marL="4114800" lvl="8" indent="-3175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400"/>
              <a:buChar char="●"/>
              <a:defRPr sz="1400"/>
            </a:lvl9pPr>
          </a:lstStyle>
          <a:p>
            <a:endParaRPr/>
          </a:p>
        </p:txBody>
      </p:sp>
      <p:sp>
        <p:nvSpPr>
          <p:cNvPr id="61" name="Google Shape;61;p19"/>
          <p:cNvSpPr txBox="1">
            <a:spLocks noGrp="1"/>
          </p:cNvSpPr>
          <p:nvPr>
            <p:ph type="body" idx="2"/>
          </p:nvPr>
        </p:nvSpPr>
        <p:spPr>
          <a:xfrm>
            <a:off x="256032" y="3494176"/>
            <a:ext cx="2834640" cy="23219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19"/>
          <p:cNvSpPr txBox="1">
            <a:spLocks noGrp="1"/>
          </p:cNvSpPr>
          <p:nvPr>
            <p:ph type="dt" idx="10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9"/>
          <p:cNvSpPr txBox="1">
            <a:spLocks noGrp="1"/>
          </p:cNvSpPr>
          <p:nvPr>
            <p:ph type="ftr" idx="11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9"/>
          <p:cNvSpPr txBox="1">
            <a:spLocks noGrp="1"/>
          </p:cNvSpPr>
          <p:nvPr>
            <p:ph type="sldNum" idx="12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0"/>
          <p:cNvSpPr txBox="1"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orbel"/>
              <a:buNone/>
              <a:defRPr sz="32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0"/>
          <p:cNvSpPr>
            <a:spLocks noGrp="1"/>
          </p:cNvSpPr>
          <p:nvPr>
            <p:ph type="pic" idx="2"/>
          </p:nvPr>
        </p:nvSpPr>
        <p:spPr>
          <a:xfrm>
            <a:off x="3570644" y="767419"/>
            <a:ext cx="8115230" cy="5330952"/>
          </a:xfrm>
          <a:prstGeom prst="rect">
            <a:avLst/>
          </a:prstGeom>
          <a:solidFill>
            <a:srgbClr val="BFBFBF"/>
          </a:solidFill>
          <a:ln>
            <a:noFill/>
          </a:ln>
        </p:spPr>
      </p:sp>
      <p:sp>
        <p:nvSpPr>
          <p:cNvPr id="68" name="Google Shape;68;p20"/>
          <p:cNvSpPr txBox="1">
            <a:spLocks noGrp="1"/>
          </p:cNvSpPr>
          <p:nvPr>
            <p:ph type="body" idx="1"/>
          </p:nvPr>
        </p:nvSpPr>
        <p:spPr>
          <a:xfrm>
            <a:off x="256032" y="3493008"/>
            <a:ext cx="2834640" cy="2322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20"/>
          <p:cNvSpPr txBox="1">
            <a:spLocks noGrp="1"/>
          </p:cNvSpPr>
          <p:nvPr>
            <p:ph type="dt" idx="10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0"/>
          <p:cNvSpPr txBox="1">
            <a:spLocks noGrp="1"/>
          </p:cNvSpPr>
          <p:nvPr>
            <p:ph type="ftr" idx="11"/>
          </p:nvPr>
        </p:nvSpPr>
        <p:spPr>
          <a:xfrm>
            <a:off x="3499101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0"/>
          <p:cNvSpPr txBox="1">
            <a:spLocks noGrp="1"/>
          </p:cNvSpPr>
          <p:nvPr>
            <p:ph type="sldNum" idx="12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1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7;p11"/>
          <p:cNvSpPr txBox="1"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orbel"/>
              <a:buNone/>
              <a:defRPr sz="3600" b="0" i="0" u="none" strike="noStrike" cap="non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" name="Google Shape;8;p11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Google Shape;9;p11"/>
          <p:cNvSpPr txBox="1"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●"/>
              <a:defRPr sz="1600" b="0" i="0" u="none" strike="noStrike" cap="non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sz="1400" b="0" i="0" u="none" strike="noStrike" cap="non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sz="1400" b="0" i="0" u="none" strike="noStrike" cap="non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sz="1400" b="0" i="0" u="none" strike="noStrike" cap="non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sz="1400" b="0" i="0" u="none" strike="noStrike" cap="non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sz="1400" b="0" i="0" u="none" strike="noStrike" cap="non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SzPts val="1400"/>
              <a:buFont typeface="Noto Sans Symbols"/>
              <a:buChar char="●"/>
              <a:defRPr sz="1400" b="0" i="0" u="none" strike="noStrike" cap="none">
                <a:solidFill>
                  <a:srgbClr val="595959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0" name="Google Shape;10;p11"/>
          <p:cNvSpPr txBox="1">
            <a:spLocks noGrp="1"/>
          </p:cNvSpPr>
          <p:nvPr>
            <p:ph type="dt" idx="10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rgbClr val="7F7F7F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1" name="Google Shape;11;p11"/>
          <p:cNvSpPr txBox="1">
            <a:spLocks noGrp="1"/>
          </p:cNvSpPr>
          <p:nvPr>
            <p:ph type="ftr" idx="11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rgbClr val="7F7F7F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2" name="Google Shape;12;p11"/>
          <p:cNvSpPr txBox="1">
            <a:spLocks noGrp="1"/>
          </p:cNvSpPr>
          <p:nvPr>
            <p:ph type="sldNum" idx="12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1" i="0" u="none" strike="noStrike" cap="none">
                <a:solidFill>
                  <a:schemeClr val="accen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89" name="Google Shape;89;p1"/>
          <p:cNvSpPr/>
          <p:nvPr/>
        </p:nvSpPr>
        <p:spPr>
          <a:xfrm>
            <a:off x="1" y="1300114"/>
            <a:ext cx="4053525" cy="42577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"/>
          <p:cNvSpPr txBox="1">
            <a:spLocks noGrp="1"/>
          </p:cNvSpPr>
          <p:nvPr>
            <p:ph type="ctrTitle"/>
          </p:nvPr>
        </p:nvSpPr>
        <p:spPr>
          <a:xfrm>
            <a:off x="334557" y="1653703"/>
            <a:ext cx="3361953" cy="24704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Times New Roman"/>
              <a:buNone/>
            </a:pPr>
            <a:r>
              <a:rPr lang="en-US" sz="4800" b="0" i="0" u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Contracting Beyond the Market</a:t>
            </a:r>
            <a:endParaRPr sz="4800">
              <a:solidFill>
                <a:schemeClr val="lt1"/>
              </a:solidFill>
            </a:endParaRPr>
          </a:p>
        </p:txBody>
      </p:sp>
      <p:sp>
        <p:nvSpPr>
          <p:cNvPr id="91" name="Google Shape;91;p1"/>
          <p:cNvSpPr txBox="1">
            <a:spLocks noGrp="1"/>
          </p:cNvSpPr>
          <p:nvPr>
            <p:ph type="subTitle" idx="1"/>
          </p:nvPr>
        </p:nvSpPr>
        <p:spPr>
          <a:xfrm>
            <a:off x="364724" y="4260714"/>
            <a:ext cx="3331786" cy="10320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400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Odziemkowska and Dorobantu (2021)</a:t>
            </a:r>
            <a:endParaRPr sz="2400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200"/>
              <a:buNone/>
            </a:pPr>
            <a:endParaRPr/>
          </a:p>
        </p:txBody>
      </p:sp>
      <p:pic>
        <p:nvPicPr>
          <p:cNvPr id="92" name="Google Shape;92;p1" descr="A person in a black suit&#10;&#10;Description automatically generated with low confidenc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44109" y="1490372"/>
            <a:ext cx="3103780" cy="3879726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" descr="Sinziana Dorobantu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201959" y="1487900"/>
            <a:ext cx="3435969" cy="38821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0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10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10"/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65" name="Google Shape;165;p10"/>
          <p:cNvSpPr/>
          <p:nvPr/>
        </p:nvSpPr>
        <p:spPr>
          <a:xfrm>
            <a:off x="0" y="4367639"/>
            <a:ext cx="11707367" cy="18521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66" name="Google Shape;166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913" y="638174"/>
            <a:ext cx="12020550" cy="27346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1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3734893"/>
            <a:ext cx="9529322" cy="2867298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Google Shape;168;p10"/>
          <p:cNvSpPr txBox="1"/>
          <p:nvPr/>
        </p:nvSpPr>
        <p:spPr>
          <a:xfrm>
            <a:off x="-47623" y="168582"/>
            <a:ext cx="12239623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Results</a:t>
            </a:r>
            <a:endParaRPr sz="3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10"/>
          <p:cNvSpPr/>
          <p:nvPr/>
        </p:nvSpPr>
        <p:spPr>
          <a:xfrm>
            <a:off x="7208196" y="1583508"/>
            <a:ext cx="564204" cy="1930520"/>
          </a:xfrm>
          <a:prstGeom prst="rect">
            <a:avLst/>
          </a:prstGeom>
          <a:noFill/>
          <a:ln w="28575" cap="flat" cmpd="sng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FF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70" name="Google Shape;170;p10"/>
          <p:cNvSpPr/>
          <p:nvPr/>
        </p:nvSpPr>
        <p:spPr>
          <a:xfrm>
            <a:off x="11400461" y="1589649"/>
            <a:ext cx="564204" cy="1930520"/>
          </a:xfrm>
          <a:prstGeom prst="rect">
            <a:avLst/>
          </a:prstGeom>
          <a:noFill/>
          <a:ln w="28575" cap="flat" cmpd="sng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71" name="Google Shape;171;p10"/>
          <p:cNvSpPr txBox="1"/>
          <p:nvPr/>
        </p:nvSpPr>
        <p:spPr>
          <a:xfrm>
            <a:off x="185438" y="4267495"/>
            <a:ext cx="3919634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grouping</a:t>
            </a: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dyads into four combinations of the hypothesized covariates. 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10"/>
          <p:cNvSpPr/>
          <p:nvPr/>
        </p:nvSpPr>
        <p:spPr>
          <a:xfrm>
            <a:off x="4007796" y="5001300"/>
            <a:ext cx="2599790" cy="1627302"/>
          </a:xfrm>
          <a:prstGeom prst="rect">
            <a:avLst/>
          </a:prstGeom>
          <a:noFill/>
          <a:ln w="28575" cap="flat" cmpd="sng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73" name="Google Shape;173;p10"/>
          <p:cNvSpPr/>
          <p:nvPr/>
        </p:nvSpPr>
        <p:spPr>
          <a:xfrm>
            <a:off x="6801320" y="5001300"/>
            <a:ext cx="2599790" cy="1600891"/>
          </a:xfrm>
          <a:prstGeom prst="rect">
            <a:avLst/>
          </a:prstGeom>
          <a:noFill/>
          <a:ln w="28575" cap="flat" cmpd="sng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74" name="Google Shape;174;p10"/>
          <p:cNvSpPr txBox="1">
            <a:spLocks noGrp="1"/>
          </p:cNvSpPr>
          <p:nvPr>
            <p:ph type="title"/>
          </p:nvPr>
        </p:nvSpPr>
        <p:spPr>
          <a:xfrm>
            <a:off x="9668858" y="4879087"/>
            <a:ext cx="20385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None/>
            </a:pPr>
            <a:r>
              <a:rPr lang="en-US" sz="2000" b="0" i="0" u="none" strike="noStrike">
                <a:latin typeface="Arial"/>
                <a:ea typeface="Arial"/>
                <a:cs typeface="Arial"/>
                <a:sym typeface="Arial"/>
              </a:rPr>
              <a:t>All hypotheses are corroborated.</a:t>
            </a:r>
            <a:endParaRPr sz="40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"/>
          <p:cNvSpPr txBox="1"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orbe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Introduction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2"/>
          <p:cNvSpPr txBox="1"/>
          <p:nvPr/>
        </p:nvSpPr>
        <p:spPr>
          <a:xfrm>
            <a:off x="3657625" y="5420225"/>
            <a:ext cx="8361000" cy="147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rgbClr val="0000FF"/>
                </a:solidFill>
              </a:rPr>
              <a:t>RQ: </a:t>
            </a:r>
            <a:r>
              <a:rPr lang="en-US" sz="1800" b="1">
                <a:solidFill>
                  <a:srgbClr val="0000FF"/>
                </a:solidFill>
              </a:rPr>
              <a:t>W</a:t>
            </a:r>
            <a:r>
              <a:rPr lang="en-US" sz="1800" b="1" i="0" u="none" strike="noStrike" cap="none">
                <a:solidFill>
                  <a:srgbClr val="0000FF"/>
                </a:solidFill>
              </a:rPr>
              <a:t>hat factors can explain the use of contracts to govern some relationships between firms and non-market stakeholders but not others?</a:t>
            </a:r>
            <a:endParaRPr sz="1800" b="1" i="0" u="none" strike="noStrike" cap="none">
              <a:solidFill>
                <a:srgbClr val="0000FF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</a:rPr>
              <a:t>Short answer:</a:t>
            </a:r>
            <a:r>
              <a:rPr lang="en-US" sz="1800" b="1">
                <a:solidFill>
                  <a:schemeClr val="dk1"/>
                </a:solidFill>
              </a:rPr>
              <a:t> property rights, negative externalities from use of resources, and community’s collective mobilization</a:t>
            </a:r>
            <a:r>
              <a:rPr lang="en-US" sz="1800">
                <a:solidFill>
                  <a:schemeClr val="dk1"/>
                </a:solidFill>
              </a:rPr>
              <a:t> in focal relationships generate various potential for conflict and holdup characterizing their relationships.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100" name="Google Shape;100;p2"/>
          <p:cNvSpPr txBox="1"/>
          <p:nvPr/>
        </p:nvSpPr>
        <p:spPr>
          <a:xfrm>
            <a:off x="3636169" y="723811"/>
            <a:ext cx="7774800" cy="10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0" u="none" strike="noStrike" cap="none">
                <a:solidFill>
                  <a:schemeClr val="dk1"/>
                </a:solidFill>
              </a:rPr>
              <a:t>Recent phenomena:</a:t>
            </a:r>
            <a:r>
              <a:rPr lang="en-US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increasing levels of </a:t>
            </a:r>
            <a:r>
              <a:rPr lang="en-US" sz="2000" b="0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tension and collaboration </a:t>
            </a: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between firms and some of their </a:t>
            </a:r>
            <a:r>
              <a:rPr lang="en-US" sz="2000" b="0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non-market stakeholders </a:t>
            </a: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(e.g., local communities, activists, nongovernmental organizations)</a:t>
            </a:r>
            <a:endParaRPr sz="2000" b="0" i="0" u="none" strike="noStrike" cap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01" name="Google Shape;101;p2"/>
          <p:cNvSpPr txBox="1"/>
          <p:nvPr/>
        </p:nvSpPr>
        <p:spPr>
          <a:xfrm>
            <a:off x="3657625" y="2925350"/>
            <a:ext cx="7731900" cy="23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/>
              <a:t>TCE’s </a:t>
            </a:r>
            <a:r>
              <a:rPr lang="en-US"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Discriminating alignment hypothesis”: </a:t>
            </a:r>
            <a:endParaRPr sz="2000" b="1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governance structures </a:t>
            </a:r>
            <a:r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(e.g., contracts, alliances hierarchical organization), which differ in their costs and competences, </a:t>
            </a:r>
            <a:r>
              <a:rPr lang="en-US" sz="1800" b="0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are aligned with transactions</a:t>
            </a:r>
            <a:r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that differ in their attributes, </a:t>
            </a:r>
            <a:r>
              <a:rPr lang="en-US" sz="1800" b="0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 an “economizing” way to reduce contractual hazards </a:t>
            </a:r>
            <a:r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that arise from the nature of the transaction (Williamson </a:t>
            </a:r>
            <a:r>
              <a:rPr lang="en-US" sz="1800" b="0" i="0" u="none" strike="noStrike" cap="none">
                <a:solidFill>
                  <a:srgbClr val="000DBD"/>
                </a:solidFill>
                <a:latin typeface="Arial"/>
                <a:ea typeface="Arial"/>
                <a:cs typeface="Arial"/>
                <a:sym typeface="Arial"/>
              </a:rPr>
              <a:t>1985</a:t>
            </a:r>
            <a:r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), of the underpinning technology exchanged (Oxley </a:t>
            </a:r>
            <a:r>
              <a:rPr lang="en-US" sz="1800" b="0" i="0" u="none" strike="noStrike" cap="none">
                <a:solidFill>
                  <a:srgbClr val="000DBD"/>
                </a:solidFill>
                <a:latin typeface="Arial"/>
                <a:ea typeface="Arial"/>
                <a:cs typeface="Arial"/>
                <a:sym typeface="Arial"/>
              </a:rPr>
              <a:t>1997</a:t>
            </a:r>
            <a:r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), or of the political environment in which the transaction takes place (Henisz and Williamson </a:t>
            </a:r>
            <a:r>
              <a:rPr lang="en-US" sz="1800" b="0" i="0" u="none" strike="noStrike" cap="none">
                <a:solidFill>
                  <a:srgbClr val="000DBD"/>
                </a:solidFill>
                <a:latin typeface="Arial"/>
                <a:ea typeface="Arial"/>
                <a:cs typeface="Arial"/>
                <a:sym typeface="Arial"/>
              </a:rPr>
              <a:t>1999</a:t>
            </a:r>
            <a:r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).</a:t>
            </a:r>
            <a:endParaRPr sz="1800" b="0" i="0" u="none" strike="noStrike" cap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02" name="Google Shape;102;p2"/>
          <p:cNvSpPr txBox="1"/>
          <p:nvPr/>
        </p:nvSpPr>
        <p:spPr>
          <a:xfrm>
            <a:off x="3726650" y="1742450"/>
            <a:ext cx="8058600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à"/>
            </a:pPr>
            <a:r>
              <a:rPr lang="en-US" sz="1800" b="1" i="0" u="none" strike="noStrike" cap="none" dirty="0">
                <a:solidFill>
                  <a:schemeClr val="dk1"/>
                </a:solidFill>
              </a:rPr>
              <a:t>Uses TCE to </a:t>
            </a:r>
            <a:r>
              <a:rPr lang="en-US" sz="1800" b="1" dirty="0">
                <a:solidFill>
                  <a:schemeClr val="dk1"/>
                </a:solidFill>
              </a:rPr>
              <a:t>understand</a:t>
            </a:r>
            <a:r>
              <a:rPr lang="en-US" sz="1800" b="1" i="0" u="none" strike="noStrike" cap="none" dirty="0">
                <a:solidFill>
                  <a:schemeClr val="dk1"/>
                </a:solidFill>
              </a:rPr>
              <a:t> </a:t>
            </a:r>
            <a:r>
              <a:rPr lang="en-US" sz="2000" b="1" i="1" u="none" strike="noStrike" cap="none" dirty="0">
                <a:solidFill>
                  <a:srgbClr val="0000FF"/>
                </a:solidFill>
              </a:rPr>
              <a:t>when and why</a:t>
            </a:r>
            <a:r>
              <a:rPr lang="en-US" sz="2000" b="1" i="1" u="none" strike="noStrike" cap="none" dirty="0">
                <a:solidFill>
                  <a:schemeClr val="dk1"/>
                </a:solidFill>
              </a:rPr>
              <a:t> firms use contracts to govern their relationships with non-market stakeholders.</a:t>
            </a:r>
            <a:endParaRPr lang="en-US" sz="2000" b="1" i="1" dirty="0">
              <a:solidFill>
                <a:schemeClr val="dk1"/>
              </a:solidFill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à"/>
            </a:pP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2000" b="1" dirty="0">
                <a:solidFill>
                  <a:schemeClr val="dk1"/>
                </a:solidFill>
              </a:rPr>
              <a:t>Theory of governance of</a:t>
            </a:r>
            <a:r>
              <a:rPr lang="en-US" sz="2000" b="1" i="1" dirty="0">
                <a:solidFill>
                  <a:schemeClr val="dk1"/>
                </a:solidFill>
              </a:rPr>
              <a:t> “transaction of access” </a:t>
            </a:r>
            <a:r>
              <a:rPr lang="en-US" sz="2000" b="1" dirty="0">
                <a:solidFill>
                  <a:schemeClr val="dk1"/>
                </a:solidFill>
              </a:rPr>
              <a:t>to resources</a:t>
            </a:r>
            <a:endParaRPr sz="2000" b="1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3"/>
          <p:cNvSpPr txBox="1">
            <a:spLocks noGrp="1"/>
          </p:cNvSpPr>
          <p:nvPr>
            <p:ph type="title"/>
          </p:nvPr>
        </p:nvSpPr>
        <p:spPr>
          <a:xfrm>
            <a:off x="133857" y="1061925"/>
            <a:ext cx="3314100" cy="460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rPr lang="en-US" sz="3300" b="0" i="0" u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Transaction Cost Economics and</a:t>
            </a:r>
            <a:br>
              <a:rPr lang="en-US" sz="3300" b="0" i="0" u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300" b="0" i="0" u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Firm-Community Contracts</a:t>
            </a:r>
            <a:endParaRPr sz="5700">
              <a:solidFill>
                <a:schemeClr val="lt1"/>
              </a:solidFill>
            </a:endParaRPr>
          </a:p>
        </p:txBody>
      </p:sp>
      <p:sp>
        <p:nvSpPr>
          <p:cNvPr id="108" name="Google Shape;108;p3"/>
          <p:cNvSpPr txBox="1"/>
          <p:nvPr/>
        </p:nvSpPr>
        <p:spPr>
          <a:xfrm>
            <a:off x="3448050" y="677175"/>
            <a:ext cx="8744100" cy="623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Firm-Community Transactions and Holdup Risk for the Firm</a:t>
            </a:r>
            <a:endParaRPr sz="2000" dirty="0"/>
          </a:p>
          <a:p>
            <a:pPr marL="457200" marR="0" lvl="0" indent="-349250" algn="l" rtl="0">
              <a:spcBef>
                <a:spcPts val="1200"/>
              </a:spcBef>
              <a:spcAft>
                <a:spcPts val="0"/>
              </a:spcAft>
              <a:buSzPts val="1900"/>
              <a:buChar char="-"/>
            </a:pPr>
            <a:r>
              <a:rPr lang="en-US" sz="1900" b="0" i="0" u="none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An </a:t>
            </a:r>
            <a:r>
              <a:rPr lang="en-US" sz="1900" dirty="0">
                <a:solidFill>
                  <a:srgbClr val="0000FF"/>
                </a:solidFill>
              </a:rPr>
              <a:t>“</a:t>
            </a:r>
            <a:r>
              <a:rPr lang="en-US" sz="1900" b="0" i="0" u="none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access transaction</a:t>
            </a:r>
            <a:r>
              <a:rPr lang="en-US" sz="1900" dirty="0">
                <a:solidFill>
                  <a:srgbClr val="0000FF"/>
                </a:solidFill>
              </a:rPr>
              <a:t>”</a:t>
            </a:r>
            <a:r>
              <a:rPr lang="en-US" sz="1900" b="0" i="0" u="none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does</a:t>
            </a:r>
            <a:r>
              <a:rPr lang="en-US" sz="1900" dirty="0">
                <a:solidFill>
                  <a:schemeClr val="dk1"/>
                </a:solidFill>
              </a:rPr>
              <a:t>n’t</a:t>
            </a:r>
            <a:r>
              <a:rPr lang="en-US" sz="1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require ownership by the party granting access and </a:t>
            </a:r>
            <a:r>
              <a:rPr lang="en-US" sz="1900" dirty="0">
                <a:solidFill>
                  <a:schemeClr val="dk1"/>
                </a:solidFill>
              </a:rPr>
              <a:t>doesn’t</a:t>
            </a:r>
            <a:r>
              <a:rPr lang="en-US" sz="1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transfer resour</a:t>
            </a:r>
            <a:r>
              <a:rPr lang="en-US" sz="1900" dirty="0">
                <a:solidFill>
                  <a:schemeClr val="dk1"/>
                </a:solidFill>
              </a:rPr>
              <a:t>ce </a:t>
            </a:r>
            <a:r>
              <a:rPr lang="en-US" sz="1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ownership of the to the firm.</a:t>
            </a:r>
            <a:endParaRPr sz="1900" dirty="0"/>
          </a:p>
          <a:p>
            <a:pPr marL="457200" marR="0" lvl="0" indent="-349250" algn="l" rtl="0">
              <a:spcBef>
                <a:spcPts val="0"/>
              </a:spcBef>
              <a:spcAft>
                <a:spcPts val="0"/>
              </a:spcAft>
              <a:buSzPts val="1900"/>
              <a:buChar char="-"/>
            </a:pPr>
            <a:r>
              <a:rPr lang="en-US" sz="1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Local communities </a:t>
            </a:r>
            <a:r>
              <a:rPr lang="en-US" sz="19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provide firms </a:t>
            </a:r>
            <a:r>
              <a:rPr lang="en-US" sz="1900" b="1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access</a:t>
            </a:r>
            <a:r>
              <a:rPr lang="en-US" sz="19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to a critical resource—a  location—by </a:t>
            </a:r>
            <a:r>
              <a:rPr lang="en-US" sz="1900" b="0" i="0" u="none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granting or withholding their consent to the firm’s entry and continuing operations</a:t>
            </a:r>
            <a:r>
              <a:rPr lang="en-US" sz="19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 sz="1900" dirty="0"/>
          </a:p>
          <a:p>
            <a:pPr marL="457200" marR="0" lvl="0" indent="-349250" algn="l" rtl="0">
              <a:spcBef>
                <a:spcPts val="0"/>
              </a:spcBef>
              <a:spcAft>
                <a:spcPts val="0"/>
              </a:spcAft>
              <a:buSzPts val="1900"/>
              <a:buChar char="-"/>
            </a:pPr>
            <a:r>
              <a:rPr lang="en-US" sz="1900" dirty="0"/>
              <a:t>Granted firms can get inputs and markets for outputs, while granting communities can reap benefits of employment, opportunities for local businesses, and minimize negative externalities such as pollution or disruption.</a:t>
            </a:r>
            <a:endParaRPr sz="1900" dirty="0"/>
          </a:p>
          <a:p>
            <a:pPr marL="457200" marR="0" lvl="0" indent="-349250" algn="l" rtl="0">
              <a:spcBef>
                <a:spcPts val="0"/>
              </a:spcBef>
              <a:spcAft>
                <a:spcPts val="0"/>
              </a:spcAft>
              <a:buSzPts val="1900"/>
              <a:buChar char="-"/>
            </a:pPr>
            <a:r>
              <a:rPr lang="en-US" sz="1900" b="1" dirty="0">
                <a:solidFill>
                  <a:schemeClr val="dk1"/>
                </a:solidFill>
              </a:rPr>
              <a:t>Ex-post holdup risk:</a:t>
            </a:r>
            <a:r>
              <a:rPr lang="en-US" sz="2000" b="1" dirty="0">
                <a:solidFill>
                  <a:schemeClr val="dk1"/>
                </a:solidFill>
              </a:rPr>
              <a:t> </a:t>
            </a:r>
            <a:r>
              <a:rPr lang="en-US" sz="1900" dirty="0"/>
              <a:t>After making site-specific investments, the firm      loses bargaining power, leading to great losses.</a:t>
            </a:r>
            <a:endParaRPr sz="1900" dirty="0"/>
          </a:p>
          <a:p>
            <a:pPr marL="0" marR="0" lvl="0" indent="0" algn="l" rtl="0">
              <a:spcBef>
                <a:spcPts val="180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Governance mechanisms that ensure continued access to a site</a:t>
            </a:r>
            <a:endParaRPr sz="2000" dirty="0"/>
          </a:p>
          <a:p>
            <a:pPr marL="457200" marR="0" lvl="0" indent="-34925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900"/>
              <a:buChar char="-"/>
            </a:pPr>
            <a:r>
              <a:rPr lang="en-US" sz="1900" dirty="0">
                <a:solidFill>
                  <a:schemeClr val="dk1"/>
                </a:solidFill>
              </a:rPr>
              <a:t>S</a:t>
            </a:r>
            <a:r>
              <a:rPr lang="en-US" sz="1900" i="0" u="none" strike="noStrike" cap="none" dirty="0">
                <a:solidFill>
                  <a:schemeClr val="dk1"/>
                </a:solidFill>
              </a:rPr>
              <a:t>pot-market transactions: insufficient to secure long-term access</a:t>
            </a:r>
            <a:endParaRPr sz="1900" dirty="0"/>
          </a:p>
          <a:p>
            <a:pPr marL="457200" marR="0" lvl="0" indent="-3492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-"/>
            </a:pPr>
            <a:r>
              <a:rPr lang="en-US" sz="1900" dirty="0">
                <a:solidFill>
                  <a:schemeClr val="dk1"/>
                </a:solidFill>
              </a:rPr>
              <a:t>I</a:t>
            </a:r>
            <a:r>
              <a:rPr lang="en-US" sz="1900" i="0" u="none" strike="noStrike" cap="none" dirty="0">
                <a:solidFill>
                  <a:schemeClr val="dk1"/>
                </a:solidFill>
              </a:rPr>
              <a:t>nformal (relational) governance: </a:t>
            </a:r>
            <a:r>
              <a:rPr lang="en-US" sz="1900" dirty="0">
                <a:solidFill>
                  <a:schemeClr val="dk1"/>
                </a:solidFill>
              </a:rPr>
              <a:t>not immune to </a:t>
            </a:r>
            <a:r>
              <a:rPr lang="en-US" sz="1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unforeseen disturbances such as negative externalities </a:t>
            </a:r>
            <a:endParaRPr sz="1900" dirty="0">
              <a:solidFill>
                <a:schemeClr val="dk1"/>
              </a:solidFill>
            </a:endParaRPr>
          </a:p>
          <a:p>
            <a:pPr marL="457200" marR="0" lvl="0" indent="-3492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-"/>
            </a:pPr>
            <a:r>
              <a:rPr lang="en-US" sz="1900" b="1" dirty="0">
                <a:solidFill>
                  <a:schemeClr val="dk1"/>
                </a:solidFill>
              </a:rPr>
              <a:t>CBA (community benefits agreements)</a:t>
            </a:r>
            <a:r>
              <a:rPr lang="en-US" sz="1900" dirty="0">
                <a:solidFill>
                  <a:schemeClr val="dk1"/>
                </a:solidFill>
              </a:rPr>
              <a:t>: ensures long-term access            even after site-specific investments. But they are costly (</a:t>
            </a:r>
            <a:r>
              <a:rPr lang="en-US" sz="1900" b="1" dirty="0">
                <a:solidFill>
                  <a:schemeClr val="dk1"/>
                </a:solidFill>
              </a:rPr>
              <a:t>ex-ante transaction costs</a:t>
            </a:r>
            <a:r>
              <a:rPr lang="en-US" sz="1900" dirty="0">
                <a:solidFill>
                  <a:schemeClr val="dk1"/>
                </a:solidFill>
              </a:rPr>
              <a:t>), so firms are selective.</a:t>
            </a:r>
            <a:endParaRPr sz="1900" dirty="0">
              <a:solidFill>
                <a:schemeClr val="dk1"/>
              </a:solidFill>
            </a:endParaRPr>
          </a:p>
        </p:txBody>
      </p:sp>
      <p:sp>
        <p:nvSpPr>
          <p:cNvPr id="109" name="Google Shape;109;p3"/>
          <p:cNvSpPr/>
          <p:nvPr/>
        </p:nvSpPr>
        <p:spPr>
          <a:xfrm rot="-2737385">
            <a:off x="3520574" y="4994030"/>
            <a:ext cx="409651" cy="383558"/>
          </a:xfrm>
          <a:prstGeom prst="plus">
            <a:avLst>
              <a:gd name="adj" fmla="val 43820"/>
            </a:avLst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10" name="Google Shape;110;p3"/>
          <p:cNvSpPr/>
          <p:nvPr/>
        </p:nvSpPr>
        <p:spPr>
          <a:xfrm rot="-2737385">
            <a:off x="3520574" y="5318086"/>
            <a:ext cx="409651" cy="383558"/>
          </a:xfrm>
          <a:prstGeom prst="plus">
            <a:avLst>
              <a:gd name="adj" fmla="val 43820"/>
            </a:avLst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11" name="Google Shape;111;p3"/>
          <p:cNvSpPr/>
          <p:nvPr/>
        </p:nvSpPr>
        <p:spPr>
          <a:xfrm>
            <a:off x="3536850" y="5871800"/>
            <a:ext cx="377100" cy="385800"/>
          </a:xfrm>
          <a:prstGeom prst="donut">
            <a:avLst>
              <a:gd name="adj" fmla="val 15368"/>
            </a:avLst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"/>
          <p:cNvSpPr txBox="1">
            <a:spLocks noGrp="1"/>
          </p:cNvSpPr>
          <p:nvPr>
            <p:ph type="title"/>
          </p:nvPr>
        </p:nvSpPr>
        <p:spPr>
          <a:xfrm>
            <a:off x="119568" y="1014300"/>
            <a:ext cx="3404681" cy="4601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rPr lang="en-US" sz="3400" b="0" i="0" u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Transaction Cost Economics and</a:t>
            </a:r>
            <a:br>
              <a:rPr lang="en-US" sz="3400" b="0" i="0" u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400" b="0" i="0" u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Firm-Community Contracts</a:t>
            </a:r>
            <a:endParaRPr sz="3400"/>
          </a:p>
        </p:txBody>
      </p:sp>
      <p:sp>
        <p:nvSpPr>
          <p:cNvPr id="117" name="Google Shape;117;p4"/>
          <p:cNvSpPr txBox="1"/>
          <p:nvPr/>
        </p:nvSpPr>
        <p:spPr>
          <a:xfrm>
            <a:off x="3524249" y="198897"/>
            <a:ext cx="8289900" cy="628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CBA</a:t>
            </a:r>
            <a:r>
              <a:rPr lang="en-US" sz="2000" b="1" dirty="0">
                <a:solidFill>
                  <a:schemeClr val="dk1"/>
                </a:solidFill>
              </a:rPr>
              <a:t>s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as an adjustable framework </a:t>
            </a:r>
            <a:endParaRPr sz="2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36550" algn="l" rtl="0">
              <a:spcBef>
                <a:spcPts val="600"/>
              </a:spcBef>
              <a:spcAft>
                <a:spcPts val="0"/>
              </a:spcAft>
              <a:buClr>
                <a:srgbClr val="0000FF"/>
              </a:buClr>
              <a:buSzPts val="1900"/>
              <a:buFont typeface="Arial"/>
              <a:buChar char="•"/>
            </a:pPr>
            <a:r>
              <a:rPr lang="en-US" sz="1900" b="0" i="0" u="none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Specifying the terms of the exchange: </a:t>
            </a:r>
            <a:r>
              <a:rPr lang="en-US" sz="1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benefits provided to the local community and the commitment that firm will mitigate the negative impacts of its activities on the local community</a:t>
            </a:r>
            <a:endParaRPr sz="19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3655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900"/>
              <a:buFont typeface="Arial"/>
              <a:buChar char="•"/>
            </a:pPr>
            <a:r>
              <a:rPr lang="en-US" sz="1900" b="0" i="0" u="none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The means to resolve possible disagreements: </a:t>
            </a:r>
            <a:r>
              <a:rPr lang="en-US" sz="1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through arbitration rather the court to resolve conflict</a:t>
            </a:r>
            <a:endParaRPr sz="1300" dirty="0"/>
          </a:p>
          <a:p>
            <a:pPr marL="342900" marR="0" lvl="0" indent="-33655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900"/>
              <a:buFont typeface="Arial"/>
              <a:buChar char="•"/>
            </a:pPr>
            <a:r>
              <a:rPr lang="en-US" sz="1900" dirty="0">
                <a:solidFill>
                  <a:srgbClr val="0000FF"/>
                </a:solidFill>
              </a:rPr>
              <a:t>C</a:t>
            </a:r>
            <a:r>
              <a:rPr lang="en-US" sz="1900" b="0" i="0" u="none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omplementary relational governance </a:t>
            </a:r>
            <a:r>
              <a:rPr lang="en-US" sz="19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resulting from frequent and repeated interactions between community members and firm representatives</a:t>
            </a:r>
            <a:endParaRPr lang="en-US" sz="13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Wingdings" panose="05000000000000000000" pitchFamily="2" charset="2"/>
              </a:rPr>
              <a:t>       </a:t>
            </a:r>
            <a:r>
              <a:rPr lang="en-US" sz="19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More likely to align two parties’ interests over the long term</a:t>
            </a:r>
            <a:endParaRPr lang="en-US" sz="1300" dirty="0"/>
          </a:p>
          <a:p>
            <a:pPr marL="0" marR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Costs for using CBAs as the governance mode: </a:t>
            </a:r>
            <a:endParaRPr dirty="0"/>
          </a:p>
          <a:p>
            <a:pPr marL="285750" marR="0" lvl="0" indent="-279400" algn="l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Char char="•"/>
            </a:pPr>
            <a:r>
              <a:rPr lang="en-US" sz="19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costly to negotiate and implement; takes a long time and requires dedicated resources (e.g., experienced negotiators and managerial time), </a:t>
            </a:r>
            <a:endParaRPr sz="1300" dirty="0"/>
          </a:p>
          <a:p>
            <a:pPr marL="285750" marR="0" lvl="0" indent="-2794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Char char="•"/>
            </a:pPr>
            <a:r>
              <a:rPr lang="en-US" sz="19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Need to share the value created with the local community</a:t>
            </a:r>
            <a:endParaRPr lang="en-US" sz="1300" dirty="0"/>
          </a:p>
          <a:p>
            <a:pPr marL="6350" marR="0" lvl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</a:pPr>
            <a:r>
              <a:rPr lang="en-US" sz="1300" b="0" i="1" u="none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Wingdings" panose="05000000000000000000" pitchFamily="2" charset="2"/>
              </a:rPr>
              <a:t>          </a:t>
            </a:r>
            <a:r>
              <a:rPr lang="en-US" sz="1900" b="0" i="1" u="none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Selectively</a:t>
            </a:r>
            <a:r>
              <a:rPr lang="en-US" sz="1900" b="0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use for certain access transactions</a:t>
            </a:r>
            <a:endParaRPr sz="1300" dirty="0"/>
          </a:p>
          <a:p>
            <a:pPr marL="285750" marR="0" lvl="0" indent="-279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</a:pPr>
            <a:r>
              <a:rPr lang="en-US" sz="1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community and firm interests are most likely to diverge </a:t>
            </a:r>
            <a:endParaRPr sz="1300" dirty="0"/>
          </a:p>
          <a:p>
            <a:pPr marL="285750" marR="0" lvl="0" indent="-279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</a:pPr>
            <a:r>
              <a:rPr lang="en-US" sz="1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community has legal or regulatory recourse to challenge the firm</a:t>
            </a:r>
            <a:endParaRPr sz="1300" dirty="0"/>
          </a:p>
          <a:p>
            <a:pPr marL="285750" marR="0" lvl="0" indent="-279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</a:pPr>
            <a:r>
              <a:rPr lang="en-US" sz="19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community’s capacity to hold up the firm through sanctions                    (e.g., protests, blockades, petitions)</a:t>
            </a:r>
            <a:endParaRPr sz="1900" b="0" i="1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5"/>
          <p:cNvSpPr txBox="1"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</a:pPr>
            <a:r>
              <a:rPr lang="en-US" sz="4000" b="0" i="0" u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Community Property Rights and the Risk of Holdup</a:t>
            </a:r>
            <a:endParaRPr sz="4000">
              <a:solidFill>
                <a:schemeClr val="lt1"/>
              </a:solidFill>
            </a:endParaRPr>
          </a:p>
        </p:txBody>
      </p:sp>
      <p:sp>
        <p:nvSpPr>
          <p:cNvPr id="123" name="Google Shape;123;p5"/>
          <p:cNvSpPr txBox="1"/>
          <p:nvPr/>
        </p:nvSpPr>
        <p:spPr>
          <a:xfrm>
            <a:off x="3582602" y="5636860"/>
            <a:ext cx="8083669" cy="1015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H1:The probability that a firm signs a contract with a community is </a:t>
            </a:r>
            <a:r>
              <a:rPr lang="en-US" sz="2000" b="0" i="1" u="none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higher when the community possesses use rights </a:t>
            </a:r>
            <a:r>
              <a:rPr lang="en-US" sz="2000" b="0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over the asset or site sought</a:t>
            </a:r>
            <a:r>
              <a:rPr lang="en-US" sz="2000" i="1" dirty="0"/>
              <a:t> </a:t>
            </a:r>
            <a:r>
              <a:rPr lang="en-US" sz="2000" b="0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by the firm.</a:t>
            </a:r>
            <a:endParaRPr sz="2000" b="0" i="1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4" name="Google Shape;124;p5"/>
          <p:cNvSpPr txBox="1"/>
          <p:nvPr/>
        </p:nvSpPr>
        <p:spPr>
          <a:xfrm>
            <a:off x="3582602" y="579084"/>
            <a:ext cx="7825800" cy="469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Property rights as bundles of rights</a:t>
            </a:r>
            <a:endParaRPr sz="2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Arial"/>
              <a:buAutoNum type="alphaLcParenBoth"/>
            </a:pPr>
            <a:r>
              <a:rPr lang="en-US" sz="2000" b="0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The right to use the asset (usus); </a:t>
            </a:r>
            <a:r>
              <a:rPr lang="en-US" sz="2000">
                <a:solidFill>
                  <a:srgbClr val="0000FF"/>
                </a:solidFill>
              </a:rPr>
              <a:t> ← focus of this paper</a:t>
            </a:r>
            <a:endParaRPr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AutoNum type="alphaLcParenBoth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right to appropriate returns from the asset (usus fructus); </a:t>
            </a: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AutoNum type="alphaLcParenBoth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right to change its form, substance, and location (abusus)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When the local community possesses the use right (usus):</a:t>
            </a:r>
            <a:endParaRPr/>
          </a:p>
          <a:p>
            <a:pPr marL="285750" marR="0" lvl="0" indent="-28575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higher potential for conflicts: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When multiple parties have use rights over the same asset (Alchian </a:t>
            </a:r>
            <a:r>
              <a:rPr lang="en-US" sz="1900" b="0" i="0" u="none" strike="noStrike" cap="none">
                <a:solidFill>
                  <a:srgbClr val="000DBD"/>
                </a:solidFill>
                <a:latin typeface="Arial"/>
                <a:ea typeface="Arial"/>
                <a:cs typeface="Arial"/>
                <a:sym typeface="Arial"/>
              </a:rPr>
              <a:t>1965</a:t>
            </a:r>
            <a:r>
              <a:rPr lang="en-US" sz="1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), one party’s use may impinge the benefits derived by another’s use of the same asset. Thi</a:t>
            </a:r>
            <a:r>
              <a:rPr lang="en-US" sz="1900"/>
              <a:t>s is due to interest misalignment.</a:t>
            </a:r>
            <a:endParaRPr sz="1300"/>
          </a:p>
          <a:p>
            <a:pPr marL="285750" marR="0" lvl="0" indent="-28575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greater lega</a:t>
            </a:r>
            <a:r>
              <a:rPr lang="en-US" sz="2000" b="1">
                <a:solidFill>
                  <a:schemeClr val="dk1"/>
                </a:solidFill>
              </a:rPr>
              <a:t>l standing and </a:t>
            </a:r>
            <a:r>
              <a:rPr lang="en-US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bargaining power:</a:t>
            </a:r>
            <a:endParaRPr/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Local community can claim that their use rights are impinged by</a:t>
            </a:r>
            <a:endParaRPr sz="13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others’ use of the asset and use their position to seek recourse through the judicial system or through regulatory sanctions.</a:t>
            </a:r>
            <a:endParaRPr sz="13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6"/>
          <p:cNvSpPr txBox="1"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</a:pPr>
            <a:r>
              <a:rPr lang="en-US" sz="3900" b="0" i="0" u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Externalities and the Risk of Holdup</a:t>
            </a:r>
            <a:endParaRPr sz="3900">
              <a:solidFill>
                <a:schemeClr val="lt1"/>
              </a:solidFill>
            </a:endParaRPr>
          </a:p>
        </p:txBody>
      </p:sp>
      <p:sp>
        <p:nvSpPr>
          <p:cNvPr id="130" name="Google Shape;130;p6"/>
          <p:cNvSpPr txBox="1"/>
          <p:nvPr/>
        </p:nvSpPr>
        <p:spPr>
          <a:xfrm>
            <a:off x="3697549" y="5664922"/>
            <a:ext cx="80697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H2:The probability that a firm signs a contract with a community is </a:t>
            </a:r>
            <a:r>
              <a:rPr lang="en-US" sz="2000" b="0" i="1" u="none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higher</a:t>
            </a:r>
            <a:r>
              <a:rPr lang="en-US" sz="2000" b="0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0" i="1" u="none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when the community bears a risk of negative externalities</a:t>
            </a:r>
            <a:endParaRPr sz="2000" b="0" i="1" u="none" strike="noStrike" cap="none" dirty="0">
              <a:solidFill>
                <a:srgbClr val="0000FF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31" name="Google Shape;131;p6"/>
          <p:cNvSpPr txBox="1"/>
          <p:nvPr/>
        </p:nvSpPr>
        <p:spPr>
          <a:xfrm>
            <a:off x="3697550" y="4053175"/>
            <a:ext cx="8069700" cy="132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Contract for externalities ex ante </a:t>
            </a: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by negotiating and signing a CBA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formalizing commitments to mitigate externalities 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providing monitoring mechanisms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Providing a framework for conflict resolution</a:t>
            </a:r>
            <a:endParaRPr sz="2000" b="0" i="0" u="none" strike="noStrike" cap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32" name="Google Shape;132;p6"/>
          <p:cNvSpPr txBox="1"/>
          <p:nvPr/>
        </p:nvSpPr>
        <p:spPr>
          <a:xfrm>
            <a:off x="3456015" y="713792"/>
            <a:ext cx="8387400" cy="270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Coase (</a:t>
            </a:r>
            <a:r>
              <a:rPr lang="en-US" sz="2000" b="0" i="0" u="none" strike="noStrike" cap="none" dirty="0">
                <a:solidFill>
                  <a:srgbClr val="000DBD"/>
                </a:solidFill>
                <a:latin typeface="Arial"/>
                <a:ea typeface="Arial"/>
                <a:cs typeface="Arial"/>
                <a:sym typeface="Arial"/>
              </a:rPr>
              <a:t>1960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): If transaction costs were zero or negligible, a firm and an affected stakeholder should negotiate a mutually beneficial agreement in which </a:t>
            </a:r>
            <a:r>
              <a:rPr lang="en-US" sz="2000" b="0" i="0" u="none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either the firm would compensate the stakeholder 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 the harm inflicted or </a:t>
            </a:r>
            <a:r>
              <a:rPr lang="en-US" sz="2000" b="0" i="0" u="none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the stakeholder would incentivize the firm </a:t>
            </a: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 discontinue its activity to avoid inflicting harm.</a:t>
            </a:r>
            <a:endParaRPr dirty="0"/>
          </a:p>
          <a:p>
            <a:pPr marL="0" marR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 mine industry 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High misalignment/conflict costs: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  </a:t>
            </a:r>
            <a:r>
              <a:rPr lang="en-US" sz="2000" b="0" i="0" u="none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Firm’s site-specific investment: Ex-post hold up problem</a:t>
            </a:r>
            <a:endParaRPr sz="2000" b="0" i="0" u="none" strike="noStrike" cap="none" dirty="0">
              <a:solidFill>
                <a:srgbClr val="0000FF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33" name="Google Shape;133;p6"/>
          <p:cNvSpPr txBox="1"/>
          <p:nvPr/>
        </p:nvSpPr>
        <p:spPr>
          <a:xfrm>
            <a:off x="3697549" y="3345282"/>
            <a:ext cx="8459516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Property rights develop to </a:t>
            </a:r>
            <a:r>
              <a:rPr lang="en-US" sz="2000" b="0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internalize externalities </a:t>
            </a: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when the gains of internalization become larger than the cost of internalization</a:t>
            </a:r>
            <a:endParaRPr sz="2000" b="0" i="0" u="none" strike="noStrike" cap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7"/>
          <p:cNvSpPr txBox="1">
            <a:spLocks noGrp="1"/>
          </p:cNvSpPr>
          <p:nvPr>
            <p:ph type="title"/>
          </p:nvPr>
        </p:nvSpPr>
        <p:spPr>
          <a:xfrm>
            <a:off x="252919" y="1123837"/>
            <a:ext cx="2833181" cy="4601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</a:pPr>
            <a:r>
              <a:rPr lang="en-US" sz="3900" b="0" i="0" u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Community Mobilization Experience and the Risk of Holdup</a:t>
            </a:r>
            <a:endParaRPr sz="3900">
              <a:solidFill>
                <a:schemeClr val="lt1"/>
              </a:solidFill>
            </a:endParaRPr>
          </a:p>
        </p:txBody>
      </p:sp>
      <p:sp>
        <p:nvSpPr>
          <p:cNvPr id="139" name="Google Shape;139;p7"/>
          <p:cNvSpPr txBox="1"/>
          <p:nvPr/>
        </p:nvSpPr>
        <p:spPr>
          <a:xfrm>
            <a:off x="3742189" y="5897631"/>
            <a:ext cx="7519046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i="1" u="none" strike="noStrike" cap="none" dirty="0">
                <a:solidFill>
                  <a:srgbClr val="000000"/>
                </a:solidFill>
              </a:rPr>
              <a:t>H3:The probability that a firm signs a contract with a community is </a:t>
            </a:r>
            <a:r>
              <a:rPr lang="en-US" sz="1800" i="1" u="none" strike="noStrike" cap="none" dirty="0">
                <a:solidFill>
                  <a:srgbClr val="0000FF"/>
                </a:solidFill>
              </a:rPr>
              <a:t>higher when the community has capacity for collective mobilization</a:t>
            </a:r>
            <a:r>
              <a:rPr lang="en-US" sz="1800" i="1" u="none" strike="noStrike" cap="none" dirty="0">
                <a:solidFill>
                  <a:srgbClr val="000000"/>
                </a:solidFill>
              </a:rPr>
              <a:t>.</a:t>
            </a:r>
            <a:endParaRPr sz="1800" i="1" u="none" strike="noStrike" cap="none" dirty="0">
              <a:solidFill>
                <a:schemeClr val="dk1"/>
              </a:solidFill>
            </a:endParaRPr>
          </a:p>
        </p:txBody>
      </p:sp>
      <p:sp>
        <p:nvSpPr>
          <p:cNvPr id="140" name="Google Shape;140;p7"/>
          <p:cNvSpPr txBox="1"/>
          <p:nvPr/>
        </p:nvSpPr>
        <p:spPr>
          <a:xfrm>
            <a:off x="3649750" y="1155075"/>
            <a:ext cx="7902000" cy="20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i="0" u="none" strike="noStrike" cap="none">
                <a:solidFill>
                  <a:srgbClr val="0000FF"/>
                </a:solidFill>
              </a:rPr>
              <a:t>TCE assumption: </a:t>
            </a:r>
            <a:r>
              <a:rPr lang="en-US" sz="1800" i="0" u="none" strike="noStrike" cap="none">
                <a:solidFill>
                  <a:schemeClr val="dk1"/>
                </a:solidFill>
              </a:rPr>
              <a:t>exchange partners behave as </a:t>
            </a:r>
            <a:r>
              <a:rPr lang="en-US" sz="1800" i="0" u="none" strike="noStrike" cap="none">
                <a:solidFill>
                  <a:srgbClr val="0000FF"/>
                </a:solidFill>
              </a:rPr>
              <a:t>“unitary” actors </a:t>
            </a:r>
            <a:r>
              <a:rPr lang="en-US" sz="1800" i="0" u="none" strike="noStrike" cap="none">
                <a:solidFill>
                  <a:schemeClr val="dk1"/>
                </a:solidFill>
              </a:rPr>
              <a:t>that can articulate their interests and act to protect those interests. </a:t>
            </a:r>
            <a:endParaRPr sz="18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0000"/>
                </a:solidFill>
              </a:rPr>
              <a:t>This m</a:t>
            </a:r>
            <a:r>
              <a:rPr lang="en-US" sz="1800" i="0" u="none" strike="noStrike" cap="none">
                <a:solidFill>
                  <a:srgbClr val="FF0000"/>
                </a:solidFill>
              </a:rPr>
              <a:t>ay not hold for nonmarket actors representing collectives</a:t>
            </a:r>
            <a:r>
              <a:rPr lang="en-US" sz="1800">
                <a:solidFill>
                  <a:schemeClr val="dk1"/>
                </a:solidFill>
              </a:rPr>
              <a:t>.</a:t>
            </a:r>
            <a:r>
              <a:rPr lang="en-US" sz="1800">
                <a:solidFill>
                  <a:srgbClr val="0000FF"/>
                </a:solidFill>
              </a:rPr>
              <a:t> </a:t>
            </a:r>
            <a:r>
              <a:rPr lang="en-US" sz="1800" b="1">
                <a:solidFill>
                  <a:srgbClr val="0000FF"/>
                </a:solidFill>
              </a:rPr>
              <a:t>Local communities differ in their capacity to organize collectively.</a:t>
            </a:r>
            <a:endParaRPr sz="1800" b="1">
              <a:solidFill>
                <a:srgbClr val="0000FF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</a:rPr>
              <a:t>→ </a:t>
            </a:r>
            <a:r>
              <a:rPr lang="en-US" sz="1800" b="1" i="0" u="none" strike="noStrike" cap="none">
                <a:solidFill>
                  <a:schemeClr val="dk1"/>
                </a:solidFill>
              </a:rPr>
              <a:t>The collective action problem</a:t>
            </a:r>
            <a:endParaRPr sz="1800"/>
          </a:p>
          <a:p>
            <a:pPr marL="742950" marR="0" lvl="0" indent="-2730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 i="0" u="none" strike="noStrike" cap="none">
                <a:solidFill>
                  <a:schemeClr val="dk1"/>
                </a:solidFill>
              </a:rPr>
              <a:t>the challenges of collective decision making and </a:t>
            </a:r>
            <a:r>
              <a:rPr lang="en-US" sz="1800" i="0" u="none" strike="noStrike" cap="none">
                <a:solidFill>
                  <a:srgbClr val="0000FF"/>
                </a:solidFill>
              </a:rPr>
              <a:t>free riding</a:t>
            </a:r>
            <a:r>
              <a:rPr lang="en-US" sz="1800" i="0" u="none" strike="noStrike" cap="none">
                <a:solidFill>
                  <a:schemeClr val="dk1"/>
                </a:solidFill>
              </a:rPr>
              <a:t>.</a:t>
            </a:r>
            <a:endParaRPr sz="1800" i="0" u="none" strike="noStrike" cap="none">
              <a:solidFill>
                <a:srgbClr val="0000FF"/>
              </a:solidFill>
            </a:endParaRPr>
          </a:p>
          <a:p>
            <a:pPr marL="742950" marR="0" lvl="0" indent="-2730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 i="0" u="none" strike="noStrike" cap="none">
                <a:solidFill>
                  <a:schemeClr val="dk1"/>
                </a:solidFill>
              </a:rPr>
              <a:t>requires </a:t>
            </a:r>
            <a:r>
              <a:rPr lang="en-US" sz="1800" i="0" u="none" strike="noStrike" cap="none">
                <a:solidFill>
                  <a:srgbClr val="0000FF"/>
                </a:solidFill>
              </a:rPr>
              <a:t>the capacity to articulate and explicate </a:t>
            </a:r>
            <a:r>
              <a:rPr lang="en-US" sz="1800" i="0" u="none" strike="noStrike" cap="none">
                <a:solidFill>
                  <a:schemeClr val="dk1"/>
                </a:solidFill>
              </a:rPr>
              <a:t>collective interests.</a:t>
            </a:r>
            <a:endParaRPr sz="1800"/>
          </a:p>
        </p:txBody>
      </p:sp>
      <p:sp>
        <p:nvSpPr>
          <p:cNvPr id="141" name="Google Shape;141;p7"/>
          <p:cNvSpPr txBox="1"/>
          <p:nvPr/>
        </p:nvSpPr>
        <p:spPr>
          <a:xfrm>
            <a:off x="3801225" y="3158425"/>
            <a:ext cx="7975500" cy="12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i="0" u="none" strike="noStrike" cap="none" dirty="0">
                <a:solidFill>
                  <a:schemeClr val="dk1"/>
                </a:solidFill>
              </a:rPr>
              <a:t>a) relies on </a:t>
            </a:r>
            <a:r>
              <a:rPr lang="en-US" sz="1800" i="0" u="none" strike="noStrike" cap="none" dirty="0">
                <a:solidFill>
                  <a:srgbClr val="0000FF"/>
                </a:solidFill>
              </a:rPr>
              <a:t>coordination devices, such as social networks </a:t>
            </a:r>
            <a:r>
              <a:rPr lang="en-US" sz="1800" i="0" u="none" strike="noStrike" cap="none" dirty="0">
                <a:solidFill>
                  <a:schemeClr val="dk1"/>
                </a:solidFill>
              </a:rPr>
              <a:t>requires time and frequent iterations (compared with </a:t>
            </a:r>
            <a:r>
              <a:rPr lang="en-US" sz="1800" i="0" u="none" strike="noStrike" cap="none" dirty="0">
                <a:solidFill>
                  <a:srgbClr val="0000FF"/>
                </a:solidFill>
              </a:rPr>
              <a:t>hierarchy</a:t>
            </a:r>
            <a:r>
              <a:rPr lang="en-US" sz="1800" i="0" u="none" strike="noStrike" cap="none" dirty="0">
                <a:solidFill>
                  <a:schemeClr val="dk1"/>
                </a:solidFill>
              </a:rPr>
              <a:t>)</a:t>
            </a:r>
            <a:endParaRPr sz="18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i="0" u="none" strike="noStrike" cap="none" dirty="0">
                <a:solidFill>
                  <a:schemeClr val="dk1"/>
                </a:solidFill>
              </a:rPr>
              <a:t>b) require specific capabilities for the process of defining the collective interest and the action of explicating it to an external party</a:t>
            </a:r>
            <a:endParaRPr sz="1800" i="0" u="none" strike="noStrike" cap="none" dirty="0">
              <a:solidFill>
                <a:schemeClr val="dk1"/>
              </a:solidFill>
            </a:endParaRPr>
          </a:p>
        </p:txBody>
      </p:sp>
      <p:sp>
        <p:nvSpPr>
          <p:cNvPr id="142" name="Google Shape;142;p7"/>
          <p:cNvSpPr txBox="1"/>
          <p:nvPr/>
        </p:nvSpPr>
        <p:spPr>
          <a:xfrm>
            <a:off x="3649739" y="4511422"/>
            <a:ext cx="8127000" cy="12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</a:rPr>
              <a:t>Proxy: </a:t>
            </a:r>
            <a:r>
              <a:rPr lang="en-US" sz="1800" i="0" u="none" strike="noStrike" cap="none">
                <a:solidFill>
                  <a:schemeClr val="dk1"/>
                </a:solidFill>
              </a:rPr>
              <a:t>Local communities’ previous mobilization </a:t>
            </a:r>
            <a:r>
              <a:rPr lang="en-US" sz="1800" i="0" u="none" strike="noStrike" cap="none">
                <a:solidFill>
                  <a:srgbClr val="0000FF"/>
                </a:solidFill>
              </a:rPr>
              <a:t>experience</a:t>
            </a:r>
            <a:endParaRPr sz="18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</a:rPr>
              <a:t>t</a:t>
            </a:r>
            <a:r>
              <a:rPr lang="en-US" sz="1800" i="0" u="none" strike="noStrike" cap="none">
                <a:solidFill>
                  <a:schemeClr val="dk1"/>
                </a:solidFill>
              </a:rPr>
              <a:t>hrough collective action experiences, </a:t>
            </a:r>
            <a:r>
              <a:rPr lang="en-US" sz="1800" i="0" u="none" strike="noStrike" cap="none">
                <a:solidFill>
                  <a:srgbClr val="0000FF"/>
                </a:solidFill>
              </a:rPr>
              <a:t>a shared understanding </a:t>
            </a:r>
            <a:r>
              <a:rPr lang="en-US" sz="1800" i="0" u="none" strike="noStrike" cap="none">
                <a:solidFill>
                  <a:schemeClr val="dk1"/>
                </a:solidFill>
              </a:rPr>
              <a:t>of their communities’ goals and interests, relationships, and </a:t>
            </a:r>
            <a:r>
              <a:rPr lang="en-US" sz="1800" i="0" u="none" strike="noStrike" cap="none">
                <a:solidFill>
                  <a:srgbClr val="0000FF"/>
                </a:solidFill>
              </a:rPr>
              <a:t>norms </a:t>
            </a:r>
            <a:r>
              <a:rPr lang="en-US" sz="1800" i="0" u="none" strike="noStrike" cap="none">
                <a:solidFill>
                  <a:schemeClr val="dk1"/>
                </a:solidFill>
              </a:rPr>
              <a:t>for “monitoring and coordinating mechanisms for subsequent action”</a:t>
            </a:r>
            <a:endParaRPr sz="1800" i="0" u="none" strike="noStrike" cap="none">
              <a:solidFill>
                <a:srgbClr val="0000FF"/>
              </a:solidFill>
            </a:endParaRPr>
          </a:p>
        </p:txBody>
      </p:sp>
      <p:sp>
        <p:nvSpPr>
          <p:cNvPr id="143" name="Google Shape;143;p7"/>
          <p:cNvSpPr txBox="1"/>
          <p:nvPr/>
        </p:nvSpPr>
        <p:spPr>
          <a:xfrm>
            <a:off x="3649750" y="226150"/>
            <a:ext cx="79020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chemeClr val="dk1"/>
                </a:solidFill>
              </a:rPr>
              <a:t>Community mobilization:</a:t>
            </a:r>
            <a:r>
              <a:rPr lang="en-US" sz="1800">
                <a:solidFill>
                  <a:schemeClr val="dk1"/>
                </a:solidFill>
              </a:rPr>
              <a:t> communities block firm’s physical access, organize partitions, or or seek local ordinances to block access, rather than relying on formal sanctions.</a:t>
            </a:r>
            <a:endParaRPr sz="1800" i="0" u="none" strike="noStrike" cap="none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8"/>
          <p:cNvSpPr txBox="1"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rPr lang="en-US" sz="3600" b="0" i="0" u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Interaction </a:t>
            </a:r>
            <a:r>
              <a:rPr lang="en-US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r>
              <a:rPr lang="en-US" sz="3600" b="0" i="0" u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ffect for the Risk of Holdup</a:t>
            </a:r>
            <a:endParaRPr/>
          </a:p>
        </p:txBody>
      </p:sp>
      <p:sp>
        <p:nvSpPr>
          <p:cNvPr id="149" name="Google Shape;149;p8"/>
          <p:cNvSpPr txBox="1"/>
          <p:nvPr/>
        </p:nvSpPr>
        <p:spPr>
          <a:xfrm>
            <a:off x="3588845" y="3788500"/>
            <a:ext cx="8222100" cy="10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H4:</a:t>
            </a:r>
            <a:r>
              <a:rPr lang="en-US" sz="2000" i="1" dirty="0">
                <a:solidFill>
                  <a:srgbClr val="000DBD"/>
                </a:solidFill>
              </a:rPr>
              <a:t> </a:t>
            </a:r>
            <a:r>
              <a:rPr lang="en-US" sz="2000" b="0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probability that a firm signs a contract with a community is </a:t>
            </a:r>
            <a:r>
              <a:rPr lang="en-US" sz="2000" b="0" i="1" u="none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higher when the community has capacity for collective mobilization</a:t>
            </a:r>
            <a:r>
              <a:rPr lang="en-US" sz="2000" b="1" i="1" u="none" strike="noStrike" cap="none" dirty="0">
                <a:solidFill>
                  <a:srgbClr val="0000FF"/>
                </a:solidFill>
              </a:rPr>
              <a:t>  and </a:t>
            </a:r>
            <a:r>
              <a:rPr lang="en-US" sz="2000" b="0" i="1" u="none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has use</a:t>
            </a:r>
            <a:r>
              <a:rPr lang="en-US" sz="2000" i="1" dirty="0">
                <a:solidFill>
                  <a:srgbClr val="0000FF"/>
                </a:solidFill>
              </a:rPr>
              <a:t> </a:t>
            </a:r>
            <a:r>
              <a:rPr lang="en-US" sz="2000" b="0" i="1" u="none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rights and/or a risk of negative externalities</a:t>
            </a:r>
            <a:r>
              <a:rPr lang="en-US" sz="2000" b="0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2000" b="0" i="1" u="none" strike="noStrike" cap="none" dirty="0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50" name="Google Shape;150;p8"/>
          <p:cNvSpPr txBox="1"/>
          <p:nvPr/>
        </p:nvSpPr>
        <p:spPr>
          <a:xfrm>
            <a:off x="3588845" y="1705530"/>
            <a:ext cx="7935881" cy="1631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Collective mobilization can be particularly effective if accompanied by credible claims of use rights infringement or negative externalities, because such claims are more likely to garner greater numbers of sympathizers, </a:t>
            </a:r>
            <a:r>
              <a:rPr lang="en-US" sz="2000" b="0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may mobilize others to join in the action</a:t>
            </a: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and </a:t>
            </a:r>
            <a:r>
              <a:rPr lang="en-US" sz="2000" b="0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are less likely to be dismissed by authorities.</a:t>
            </a:r>
            <a:endParaRPr sz="2000" b="0" i="0" u="none" strike="noStrike" cap="none">
              <a:solidFill>
                <a:srgbClr val="0000FF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9"/>
          <p:cNvSpPr txBox="1"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lang="en-US" sz="3200" b="0" i="0" u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Data and Methods</a:t>
            </a:r>
            <a:endParaRPr sz="5400">
              <a:solidFill>
                <a:schemeClr val="lt1"/>
              </a:solidFill>
            </a:endParaRPr>
          </a:p>
        </p:txBody>
      </p:sp>
      <p:sp>
        <p:nvSpPr>
          <p:cNvPr id="156" name="Google Shape;156;p9"/>
          <p:cNvSpPr txBox="1"/>
          <p:nvPr/>
        </p:nvSpPr>
        <p:spPr>
          <a:xfrm>
            <a:off x="3467825" y="1225700"/>
            <a:ext cx="8514900" cy="57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Dependent Variable: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1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CBA: </a:t>
            </a: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dyad-level dummy, coded one if a mine-community dyad has signed a CBA and</a:t>
            </a:r>
            <a:r>
              <a:rPr lang="en-US"/>
              <a:t> </a:t>
            </a: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zero otherwise.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800" b="0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Independent Variables: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1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Use Rights: </a:t>
            </a: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coded one for communities with use rights over the land where the mine is located and zero otherwise.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1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Social externalities: </a:t>
            </a: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coded one when the community is within a 50-km drive on the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NRN from the mine’s point on the NRN and zero otherwise.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1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Institutional mobilization: </a:t>
            </a: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count of the number of times that a community mobilized through institutional channels—the judicial system or the regulatory process—in the preceding 10 years.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1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Extra-institutional mobilization: </a:t>
            </a: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count of the number of times that a community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mobilized via extra-institutional tactics, such as protests or blockades.</a:t>
            </a:r>
            <a:endParaRPr/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800" b="0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Control Variables: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whether the community has full property rights; </a:t>
            </a:r>
            <a:r>
              <a:rPr lang="en-US" sz="1800" b="0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Dyad-level</a:t>
            </a: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mine-community geodesic distance, past conflict in dyad, extra-institutional mobilization by distant communities; </a:t>
            </a:r>
            <a:r>
              <a:rPr lang="en-US" sz="1800" b="0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Community-level:</a:t>
            </a: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community’s past CBAs, proximate community CBAs, community’s population, employment rate of the community, percentage indigenous language speakers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57" name="Google Shape;157;p9"/>
          <p:cNvSpPr txBox="1"/>
          <p:nvPr/>
        </p:nvSpPr>
        <p:spPr>
          <a:xfrm>
            <a:off x="3467837" y="589135"/>
            <a:ext cx="8292904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Sample: </a:t>
            </a: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5,739 observations representing the </a:t>
            </a:r>
            <a:r>
              <a:rPr lang="en-US" sz="1800" b="0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dyadic relationships </a:t>
            </a: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between 124 mines and the indigenous communities within 500 km of these mines</a:t>
            </a:r>
            <a:endParaRPr sz="1800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1429</Words>
  <Application>Microsoft Office PowerPoint</Application>
  <PresentationFormat>Widescreen</PresentationFormat>
  <Paragraphs>89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Noto Sans Symbols</vt:lpstr>
      <vt:lpstr>Corbel</vt:lpstr>
      <vt:lpstr>Wingdings</vt:lpstr>
      <vt:lpstr>Times New Roman</vt:lpstr>
      <vt:lpstr>Frame</vt:lpstr>
      <vt:lpstr>Contracting Beyond the Market</vt:lpstr>
      <vt:lpstr>Introduction</vt:lpstr>
      <vt:lpstr>Transaction Cost Economics and Firm-Community Contracts</vt:lpstr>
      <vt:lpstr>Transaction Cost Economics and Firm-Community Contracts</vt:lpstr>
      <vt:lpstr>Community Property Rights and the Risk of Holdup</vt:lpstr>
      <vt:lpstr>Externalities and the Risk of Holdup</vt:lpstr>
      <vt:lpstr>Community Mobilization Experience and the Risk of Holdup</vt:lpstr>
      <vt:lpstr>The Interaction Effect for the Risk of Holdup</vt:lpstr>
      <vt:lpstr>Data and Methods</vt:lpstr>
      <vt:lpstr>All hypotheses are corroborated.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Contracting Beyond the Market</dc:title>
  <dc:creator>Wang, Xin</dc:creator>
  <cp:lastModifiedBy>Joe Mahoney</cp:lastModifiedBy>
  <cp:revision>2</cp:revision>
  <dcterms:created xsi:type="dcterms:W3CDTF">2022-02-08T04:49:28Z</dcterms:created>
  <dcterms:modified xsi:type="dcterms:W3CDTF">2024-02-07T01:28:51Z</dcterms:modified>
</cp:coreProperties>
</file>